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1737360" cy="68580"/>
          </a:xfrm>
          <a:prstGeom prst="rect">
            <a:avLst/>
          </a:prstGeom>
          <a:solidFill>
            <a:srgbClr val="8EA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200"/>
              </a:spcAft>
            </a:pPr>
            <a:r>
              <a:rPr sz="2000" b="1">
                <a:solidFill>
                  <a:srgbClr val="8EAAC8"/>
                </a:solidFill>
                <a:latin typeface="Microsoft YaHei"/>
              </a:rPr>
              <a:t>实验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0972800" cy="146304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800"/>
              </a:spcAft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Z 序曲线与空间局部性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00400"/>
            <a:ext cx="10972800" cy="109728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D6E2EE"/>
                </a:solidFill>
                <a:latin typeface="Microsoft YaHei"/>
              </a:rPr>
              <a:t>把二维坐标压成一个整数，就能用一维 B+ 树索引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80560"/>
            <a:ext cx="10972800" cy="18288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做法：位交织（Morton 码）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真实数据：197,229 个经纬度点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· 实测候选率：扫描 12.64× / Z 序 3.19× / Hilbert 1.77×（同一 2^16 网格）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为什么需要空间填充曲线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2/8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一维索引（B+ 树、Trie）只能按一个键排序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但空间查询是二维的：「这个矩形框里有哪些点？」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思路：把二维坐标映射成一个一维整数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映射后就能用普通的一维索引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关键要求：映射必须保持局部性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空间上邻近的点，映射后在一维顺序上也该邻近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否则一个小矩形查询会退化成扫一大段一维区间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Z 序：位交织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3/8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234440"/>
            <a:ext cx="502920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把 x 和 y 的二进制位交替拼成一个整数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x = (a₂a₁a₀)₂，y = (b₂b₁b₀)₂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z = (b₂a₂ b₁a₁ b₀a₀)₂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为什么有效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两点若坐标高位相同，z 码的高位也相同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于是排序后它们仍靠在一起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实现技巧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用位运算做「分治扩散」，比逐位循环快得多</a:t>
            </a:r>
          </a:p>
        </p:txBody>
      </p:sp>
      <p:pic>
        <p:nvPicPr>
          <p:cNvPr id="6" name="Picture 5" descr="fig_zorder_curv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325880"/>
            <a:ext cx="5943600" cy="26517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2920" y="5806440"/>
            <a:ext cx="11155680" cy="777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5897880"/>
            <a:ext cx="1088136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Z 序曲线的命名来自它递归的 Z 字形走向。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真实数据：本仓库自带的经纬度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4/8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notebooks/latitude_longitude.bin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197,229 个点，float32 小端，纬度/经度交替存放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纬度 47.28° – 55.07°，经度 −2.01° – 50.51°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覆盖中欧及邻近区域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这是一份真实数据，不是造出来的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实验方法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随机 400 个小窗口矩形查询，命中数 ≥ 5 才计入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比较候选集大小 / 真实命中数（取中位数）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实测：真实数据上的候选集膨胀倍数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5/8</a:t>
            </a:r>
          </a:p>
        </p:txBody>
      </p:sp>
      <p:pic>
        <p:nvPicPr>
          <p:cNvPr id="5" name="Picture 4" descr="fig_geo_local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1188720"/>
            <a:ext cx="9235440" cy="38028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63040" y="5943600"/>
            <a:ext cx="9235440" cy="6400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45920" y="5989320"/>
            <a:ext cx="8869680" cy="54864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1F4E79"/>
                </a:solidFill>
                <a:latin typeface="Microsoft YaHei"/>
              </a:rPr>
              <a:t>197,229 个真实经纬度点，89 个有效小窗口查询（同一 2^16 网格）：扫描 12.64×，Z 序 3.19×，Hilbert 1.77×。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实测结果（中位数，越小越好）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6/8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371600" y="1371600"/>
          <a:ext cx="941832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9440"/>
                <a:gridCol w="3139440"/>
                <a:gridCol w="313944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组织方式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候选数 / 真实命中数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Microsoft YaHei"/>
                        </a:rPr>
                        <a:t>相对扫描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顺序扫描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12.64×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1.00×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Z 序索引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3.19×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3.96×</a:t>
                      </a:r>
                    </a:p>
                  </a:txBody>
                  <a:tcPr anchor="ctr" marL="91440" marR="91440"/>
                </a:tc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Hilbert 序索引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1.77×</a:t>
                      </a:r>
                    </a:p>
                  </a:txBody>
                  <a:tcPr anchor="ctr" marL="91440" marR="91440"/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595959"/>
                          </a:solidFill>
                          <a:latin typeface="Microsoft YaHei"/>
                        </a:rPr>
                        <a:t>7.14×</a:t>
                      </a:r>
                    </a:p>
                  </a:txBody>
                  <a:tcPr anchor="ctr" marL="91440" marR="91440"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371600" y="3675888"/>
            <a:ext cx="9418320" cy="566928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54480" y="3730752"/>
            <a:ext cx="9144000" cy="50292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1350" b="0">
                <a:solidFill>
                  <a:srgbClr val="1F4E79"/>
                </a:solidFill>
                <a:latin typeface="Microsoft YaHei"/>
              </a:rPr>
              <a:t>两条曲线建立在同一个 2^16 网格上（网格不同则不可比）；Z 序压到约 1/4，Hilbert 约 1/7。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必须诚实说明的一点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7/8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10881360" cy="484632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000"/>
              </a:spcAft>
            </a:pPr>
            <a:r>
              <a:rPr sz="1900" b="1">
                <a:solidFill>
                  <a:srgbClr val="1F4E79"/>
                </a:solidFill>
                <a:latin typeface="Microsoft YaHei"/>
              </a:rPr>
              <a:t>「Hilbert 一定比 Z 序局部性好」是有争议的说法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C00000"/>
                </a:solidFill>
                <a:latin typeface="Microsoft YaHei"/>
              </a:rPr>
              <a:t>它取决于用哪种度量口径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Dai &amp; Su（DMTCS 2003）在「平均跨簇距离」等两项统计上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得到的结论相反：Z 序家族优于 Hilbert 家族</a:t>
            </a:r>
          </a:p>
          <a:p>
            <a:pPr algn="l">
              <a:spcAft>
                <a:spcPts val="1000"/>
              </a:spcAft>
            </a:pPr>
            <a:r>
              <a:rPr sz="1900" b="1">
                <a:solidFill>
                  <a:srgbClr val="2E7D52"/>
                </a:solidFill>
                <a:latin typeface="Microsoft YaHei"/>
              </a:rPr>
              <a:t>教学上应该告诉学生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局部性优劣依赖度量口径，文献结论并不一致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595959"/>
                </a:solidFill>
                <a:latin typeface="Microsoft YaHei"/>
              </a:rPr>
              <a:t>选择应基于自己的查询负载实测，而不是照抄结论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28016"/>
            <a:ext cx="969264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l">
              <a:spcAft>
                <a:spcPts val="0"/>
              </a:spcAft>
            </a:pPr>
            <a:r>
              <a:rPr sz="2500" b="1">
                <a:solidFill>
                  <a:srgbClr val="FFFFFF"/>
                </a:solidFill>
                <a:latin typeface="Microsoft YaHei"/>
              </a:rPr>
              <a:t>实验 16 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07040" y="128016"/>
            <a:ext cx="1097280" cy="640080"/>
          </a:xfrm>
          <a:prstGeom prst="rect">
            <a:avLst/>
          </a:prstGeom>
          <a:noFill/>
        </p:spPr>
        <p:txBody>
          <a:bodyPr wrap="square" anchor="ctr" lIns="73152" rIns="73152" tIns="36576" bIns="36576">
            <a:spAutoFit/>
          </a:bodyPr>
          <a:lstStyle/>
          <a:p>
            <a:pPr algn="r">
              <a:spcAft>
                <a:spcPts val="0"/>
              </a:spcAft>
            </a:pPr>
            <a:r>
              <a:rPr sz="1500" b="0">
                <a:solidFill>
                  <a:srgbClr val="B8CCE0"/>
                </a:solidFill>
                <a:latin typeface="Microsoft YaHei"/>
              </a:rPr>
              <a:t>8/8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1560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88720" y="1645920"/>
            <a:ext cx="9875520" cy="3657600"/>
          </a:xfrm>
          <a:prstGeom prst="rect">
            <a:avLst/>
          </a:prstGeom>
          <a:noFill/>
        </p:spPr>
        <p:txBody>
          <a:bodyPr wrap="square" anchor="t" lIns="73152" rIns="73152" tIns="36576" bIns="36576">
            <a:spAutoFit/>
          </a:bodyPr>
          <a:lstStyle/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空间填充曲线把二维坐标压成一维整数，从而可复用一维索引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Z 序 = 位交织：z = (b₂a₂ b₁a₁ b₀a₀)₂，坐标高位相同则排序后仍邻近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真实数据 197,229 个经纬度点（纬度 47.28–55.07°，经度 −2.01–50.51°）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89 个有效小窗口查询实测（同一 2^16 网格）：扫描 12.64× / Z 序 3.19× / Hilbert 1.77×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Hilbert 与 Z 序谁更优依赖度量口径，文献结论不一致（Dai &amp; Su, DMTCS 2003）</a:t>
            </a:r>
          </a:p>
          <a:p>
            <a:pPr algn="l">
              <a:spcAft>
                <a:spcPts val="1600"/>
              </a:spcAft>
            </a:pPr>
            <a:r>
              <a:rPr sz="1700" b="0">
                <a:solidFill>
                  <a:srgbClr val="1F4E79"/>
                </a:solidFill>
                <a:latin typeface="Microsoft YaHei"/>
              </a:rPr>
              <a:t>□  GIS 迁移：Geohash（基于 Z 序）、H3、S2（Hilbert）、R-tree、PostGIS、GeoParquet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