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48640" y="1051560"/>
            <a:ext cx="1737360" cy="68580"/>
          </a:xfrm>
          <a:prstGeom prst="rect">
            <a:avLst/>
          </a:prstGeom>
          <a:solidFill>
            <a:srgbClr val="8EAA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371600"/>
            <a:ext cx="10515600" cy="914400"/>
          </a:xfrm>
          <a:prstGeom prst="rect">
            <a:avLst/>
          </a:prstGeom>
          <a:noFill/>
        </p:spPr>
        <p:txBody>
          <a:bodyPr wrap="square" anchor="t" lIns="73152" rIns="73152" tIns="36576" bIns="36576">
            <a:spAutoFit/>
          </a:bodyPr>
          <a:lstStyle/>
          <a:p>
            <a:pPr algn="l">
              <a:spcAft>
                <a:spcPts val="200"/>
              </a:spcAft>
            </a:pPr>
            <a:r>
              <a:rPr sz="2000" b="1">
                <a:solidFill>
                  <a:srgbClr val="8EAAC8"/>
                </a:solidFill>
                <a:latin typeface="Microsoft YaHei"/>
              </a:rPr>
              <a:t>实验 07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828800"/>
            <a:ext cx="10972800" cy="1463040"/>
          </a:xfrm>
          <a:prstGeom prst="rect">
            <a:avLst/>
          </a:prstGeom>
          <a:noFill/>
        </p:spPr>
        <p:txBody>
          <a:bodyPr wrap="square" anchor="t" lIns="73152" rIns="73152" tIns="36576" bIns="36576">
            <a:spAutoFit/>
          </a:bodyPr>
          <a:lstStyle/>
          <a:p>
            <a:pPr algn="l">
              <a:spcAft>
                <a:spcPts val="800"/>
              </a:spcAft>
            </a:pPr>
            <a:r>
              <a:rPr sz="4000" b="1">
                <a:solidFill>
                  <a:srgbClr val="FFFFFF"/>
                </a:solidFill>
                <a:latin typeface="Microsoft YaHei"/>
              </a:rPr>
              <a:t>递归模型索引（RMI）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3200400"/>
            <a:ext cx="10972800" cy="1097280"/>
          </a:xfrm>
          <a:prstGeom prst="rect">
            <a:avLst/>
          </a:prstGeom>
          <a:noFill/>
        </p:spPr>
        <p:txBody>
          <a:bodyPr wrap="square" anchor="t" lIns="73152" rIns="73152" tIns="36576" bIns="36576">
            <a:spAutoFit/>
          </a:bodyPr>
          <a:lstStyle/>
          <a:p>
            <a:pPr algn="l">
              <a:spcAft>
                <a:spcPts val="400"/>
              </a:spcAft>
            </a:pPr>
            <a:r>
              <a:rPr sz="1900" b="0">
                <a:solidFill>
                  <a:srgbClr val="D6E2EE"/>
                </a:solidFill>
                <a:latin typeface="Microsoft YaHei"/>
              </a:rPr>
              <a:t>不用结构导航，改用模型预测位置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4480560"/>
            <a:ext cx="10972800" cy="1828800"/>
          </a:xfrm>
          <a:prstGeom prst="rect">
            <a:avLst/>
          </a:prstGeom>
          <a:noFill/>
        </p:spPr>
        <p:txBody>
          <a:bodyPr wrap="square" anchor="t" lIns="73152" rIns="73152" tIns="36576" bIns="36576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B8CCE0"/>
                </a:solidFill>
                <a:latin typeface="Microsoft YaHei"/>
              </a:rPr>
              <a:t>· 有序数组的索引 = 一个 CDF 模型</a:t>
            </a:r>
          </a:p>
          <a:p>
            <a:pPr algn="l">
              <a:spcAft>
                <a:spcPts val="600"/>
              </a:spcAft>
            </a:pPr>
            <a:r>
              <a:rPr sz="1500" b="0">
                <a:solidFill>
                  <a:srgbClr val="B8CCE0"/>
                </a:solidFill>
                <a:latin typeface="Microsoft YaHei"/>
              </a:rPr>
              <a:t>· 分层模型把误差压到多小</a:t>
            </a:r>
          </a:p>
          <a:p>
            <a:pPr algn="l">
              <a:spcAft>
                <a:spcPts val="600"/>
              </a:spcAft>
            </a:pPr>
            <a:r>
              <a:rPr sz="1500" b="0">
                <a:solidFill>
                  <a:srgbClr val="B8CCE0"/>
                </a:solidFill>
                <a:latin typeface="Microsoft YaHei"/>
              </a:rPr>
              <a:t>· 为什么纯 Python 实测跑不过 bisect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28016"/>
            <a:ext cx="969264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l">
              <a:spcAft>
                <a:spcPts val="0"/>
              </a:spcAft>
            </a:pPr>
            <a:r>
              <a:rPr sz="2500" b="1">
                <a:solidFill>
                  <a:srgbClr val="FFFFFF"/>
                </a:solidFill>
                <a:latin typeface="Microsoft YaHei"/>
              </a:rPr>
              <a:t>核心洞察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07040" y="128016"/>
            <a:ext cx="109728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r">
              <a:spcAft>
                <a:spcPts val="0"/>
              </a:spcAft>
            </a:pPr>
            <a:r>
              <a:rPr sz="1500" b="0">
                <a:solidFill>
                  <a:srgbClr val="B8CCE0"/>
                </a:solidFill>
                <a:latin typeface="Microsoft YaHei"/>
              </a:rPr>
              <a:t>2/9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234440"/>
            <a:ext cx="5029200" cy="4846320"/>
          </a:xfrm>
          <a:prstGeom prst="rect">
            <a:avLst/>
          </a:prstGeom>
          <a:noFill/>
        </p:spPr>
        <p:txBody>
          <a:bodyPr wrap="square" anchor="t" lIns="73152" rIns="73152" tIns="36576" bIns="36576">
            <a:spAutoFit/>
          </a:bodyPr>
          <a:lstStyle/>
          <a:p>
            <a:pPr algn="l">
              <a:spcAft>
                <a:spcPts val="1000"/>
              </a:spcAft>
            </a:pPr>
            <a:r>
              <a:rPr sz="1900" b="1">
                <a:solidFill>
                  <a:srgbClr val="1F4E79"/>
                </a:solidFill>
                <a:latin typeface="Microsoft YaHei"/>
              </a:rPr>
              <a:t>对有序数组，「键 → 位置」就是一个累积分布函数（CDF）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F(x) = 小于等于 x 的元素比例</a:t>
            </a:r>
          </a:p>
          <a:p>
            <a:pPr algn="l">
              <a:spcAft>
                <a:spcPts val="1000"/>
              </a:spcAft>
            </a:pPr>
            <a:r>
              <a:rPr sz="1900" b="1">
                <a:solidFill>
                  <a:srgbClr val="C00000"/>
                </a:solidFill>
                <a:latin typeface="Microsoft YaHei"/>
              </a:rPr>
              <a:t>position ≈ F(key) × n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2E7D52"/>
                </a:solidFill>
                <a:latin typeface="Microsoft YaHei"/>
              </a:rPr>
              <a:t>如果能用模型近似这条 CDF，就直接算出位置，不必走树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原始出处：Kraska et al., SIGMOD 2018（arXiv:1712.01208）</a:t>
            </a:r>
          </a:p>
        </p:txBody>
      </p:sp>
      <p:pic>
        <p:nvPicPr>
          <p:cNvPr id="6" name="Picture 5" descr="fig_rmi_cdf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6440" y="1325880"/>
            <a:ext cx="5943600" cy="2359959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02920" y="5806440"/>
            <a:ext cx="11155680" cy="777240"/>
          </a:xfrm>
          <a:prstGeom prst="rect">
            <a:avLst/>
          </a:prstGeom>
          <a:solidFill>
            <a:srgbClr val="EEF3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85800" y="5897880"/>
            <a:ext cx="1088136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0">
                <a:solidFill>
                  <a:srgbClr val="1F4E79"/>
                </a:solidFill>
                <a:latin typeface="Microsoft YaHei"/>
              </a:rPr>
              <a:t>左：单层线性样条（一条直线）拟合整条 CDF，误差大；右：两层 RMI 每个末层模型只拟合一小段，几乎贴合。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28016"/>
            <a:ext cx="969264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l">
              <a:spcAft>
                <a:spcPts val="0"/>
              </a:spcAft>
            </a:pPr>
            <a:r>
              <a:rPr sz="2500" b="1">
                <a:solidFill>
                  <a:srgbClr val="FFFFFF"/>
                </a:solidFill>
                <a:latin typeface="Microsoft YaHei"/>
              </a:rPr>
              <a:t>RMI 的结构与训练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07040" y="128016"/>
            <a:ext cx="109728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r">
              <a:spcAft>
                <a:spcPts val="0"/>
              </a:spcAft>
            </a:pPr>
            <a:r>
              <a:rPr sz="1500" b="0">
                <a:solidFill>
                  <a:srgbClr val="B8CCE0"/>
                </a:solidFill>
                <a:latin typeface="Microsoft YaHei"/>
              </a:rPr>
              <a:t>3/9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234440"/>
            <a:ext cx="5029200" cy="4846320"/>
          </a:xfrm>
          <a:prstGeom prst="rect">
            <a:avLst/>
          </a:prstGeom>
          <a:noFill/>
        </p:spPr>
        <p:txBody>
          <a:bodyPr wrap="square" anchor="t" lIns="73152" rIns="73152" tIns="36576" bIns="36576">
            <a:spAutoFit/>
          </a:bodyPr>
          <a:lstStyle/>
          <a:p>
            <a:pPr algn="l">
              <a:spcAft>
                <a:spcPts val="1000"/>
              </a:spcAft>
            </a:pPr>
            <a:r>
              <a:rPr sz="1900" b="1">
                <a:solidFill>
                  <a:srgbClr val="1F4E79"/>
                </a:solidFill>
                <a:latin typeface="Microsoft YaHei"/>
              </a:rPr>
              <a:t>根模型把键路由到某个末层模型；末层模型只拟合自己那一小段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训练自顶向下：根模型先训练，用其预测把键分配给下一层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目标是让末层模型各自负责的键数量尽量均衡（理想等深分区）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2E7D52"/>
                </a:solidFill>
                <a:latin typeface="Microsoft YaHei"/>
              </a:rPr>
              <a:t>查找：根预测 → 选末层模型 → 预测 → 局部搜索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局部搜索（last-mile search）：线性 / 指数 / 二分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带误差界：训练时记录最大绝对误差 err，只在 [pred±err] 内二分</a:t>
            </a:r>
          </a:p>
        </p:txBody>
      </p:sp>
      <p:pic>
        <p:nvPicPr>
          <p:cNvPr id="6" name="Picture 5" descr="fig_rmi_cdf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6440" y="1325880"/>
            <a:ext cx="5943600" cy="2359959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28016"/>
            <a:ext cx="969264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l">
              <a:spcAft>
                <a:spcPts val="0"/>
              </a:spcAft>
            </a:pPr>
            <a:r>
              <a:rPr sz="2500" b="1">
                <a:solidFill>
                  <a:srgbClr val="FFFFFF"/>
                </a:solidFill>
                <a:latin typeface="Microsoft YaHei"/>
              </a:rPr>
              <a:t>决定成败的是预测误差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07040" y="128016"/>
            <a:ext cx="109728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r">
              <a:spcAft>
                <a:spcPts val="0"/>
              </a:spcAft>
            </a:pPr>
            <a:r>
              <a:rPr sz="1500" b="0">
                <a:solidFill>
                  <a:srgbClr val="B8CCE0"/>
                </a:solidFill>
                <a:latin typeface="Microsoft YaHei"/>
              </a:rPr>
              <a:t>4/9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371600" y="1371600"/>
          <a:ext cx="9418320" cy="3520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39440"/>
                <a:gridCol w="3139440"/>
                <a:gridCol w="3139440"/>
              </a:tblGrid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500" b="1">
                          <a:solidFill>
                            <a:srgbClr val="FFFFFF"/>
                          </a:solidFill>
                          <a:latin typeface="Microsoft YaHei"/>
                        </a:rPr>
                        <a:t>末层模型数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1">
                          <a:solidFill>
                            <a:srgbClr val="FFFFFF"/>
                          </a:solidFill>
                          <a:latin typeface="Microsoft YaHei"/>
                        </a:rPr>
                        <a:t>平均绝对误差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1">
                          <a:solidFill>
                            <a:srgbClr val="FFFFFF"/>
                          </a:solidFill>
                          <a:latin typeface="Microsoft YaHei"/>
                        </a:rPr>
                        <a:t>最大绝对误差</a:t>
                      </a:r>
                    </a:p>
                  </a:txBody>
                  <a:tcPr anchor="ctr" marL="91440" marR="91440"/>
                </a:tc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1（单层）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33 313.5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50 000</a:t>
                      </a:r>
                    </a:p>
                  </a:txBody>
                  <a:tcPr anchor="ctr" marL="91440" marR="91440"/>
                </a:tc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10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3 518.1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15 811</a:t>
                      </a:r>
                    </a:p>
                  </a:txBody>
                  <a:tcPr anchor="ctr" marL="91440" marR="91440"/>
                </a:tc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100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355.5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4 995</a:t>
                      </a:r>
                    </a:p>
                  </a:txBody>
                  <a:tcPr anchor="ctr" marL="91440" marR="91440"/>
                </a:tc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1 000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36.3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1 555</a:t>
                      </a:r>
                    </a:p>
                  </a:txBody>
                  <a:tcPr anchor="ctr" marL="91440" marR="91440"/>
                </a:tc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5 000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7.1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650</a:t>
                      </a:r>
                    </a:p>
                  </a:txBody>
                  <a:tcPr anchor="ctr" marL="91440" marR="91440"/>
                </a:tc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20 000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1.7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248</a:t>
                      </a:r>
                    </a:p>
                  </a:txBody>
                  <a:tcPr anchor="ctr" marL="91440" marR="91440"/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1371600" y="5184648"/>
            <a:ext cx="9418320" cy="566928"/>
          </a:xfrm>
          <a:prstGeom prst="rect">
            <a:avLst/>
          </a:prstGeom>
          <a:solidFill>
            <a:srgbClr val="EEF3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554480" y="5239512"/>
            <a:ext cx="9144000" cy="50292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l">
              <a:spcAft>
                <a:spcPts val="0"/>
              </a:spcAft>
            </a:pPr>
            <a:r>
              <a:rPr sz="1350" b="0">
                <a:solidFill>
                  <a:srgbClr val="1F4E79"/>
                </a:solidFill>
                <a:latin typeface="Microsoft YaHei"/>
              </a:rPr>
              <a:t>N = 200 000 合成数据，线性样条模型。模型越多 → 每段越短 → 预测越准 → 局部搜索范围越小。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28016"/>
            <a:ext cx="969264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l">
              <a:spcAft>
                <a:spcPts val="0"/>
              </a:spcAft>
            </a:pPr>
            <a:r>
              <a:rPr sz="2500" b="1">
                <a:solidFill>
                  <a:srgbClr val="FFFFFF"/>
                </a:solidFill>
                <a:latin typeface="Microsoft YaHei"/>
              </a:rPr>
              <a:t>误差随模型数单调下降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07040" y="128016"/>
            <a:ext cx="109728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r">
              <a:spcAft>
                <a:spcPts val="0"/>
              </a:spcAft>
            </a:pPr>
            <a:r>
              <a:rPr sz="1500" b="0">
                <a:solidFill>
                  <a:srgbClr val="B8CCE0"/>
                </a:solidFill>
                <a:latin typeface="Microsoft YaHei"/>
              </a:rPr>
              <a:t>5/9</a:t>
            </a:r>
          </a:p>
        </p:txBody>
      </p:sp>
      <p:pic>
        <p:nvPicPr>
          <p:cNvPr id="5" name="Picture 4" descr="fig_rmi_err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3040" y="1188720"/>
            <a:ext cx="9235440" cy="4889351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463040" y="5943600"/>
            <a:ext cx="9235440" cy="640080"/>
          </a:xfrm>
          <a:prstGeom prst="rect">
            <a:avLst/>
          </a:prstGeom>
          <a:solidFill>
            <a:srgbClr val="EEF3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645920" y="5989320"/>
            <a:ext cx="8869680" cy="54864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0">
                <a:solidFill>
                  <a:srgbClr val="1F4E79"/>
                </a:solidFill>
                <a:latin typeface="Microsoft YaHei"/>
              </a:rPr>
              <a:t>平均 / P99 / 最大绝对误差随末层模型数下降（双对数轴）。这是 RMI 全部机制的定量体现。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28016"/>
            <a:ext cx="969264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l">
              <a:spcAft>
                <a:spcPts val="0"/>
              </a:spcAft>
            </a:pPr>
            <a:r>
              <a:rPr sz="2500" b="1">
                <a:solidFill>
                  <a:srgbClr val="FFFFFF"/>
                </a:solidFill>
                <a:latin typeface="Microsoft YaHei"/>
              </a:rPr>
              <a:t>查询耗时：要诚实看待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07040" y="128016"/>
            <a:ext cx="109728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r">
              <a:spcAft>
                <a:spcPts val="0"/>
              </a:spcAft>
            </a:pPr>
            <a:r>
              <a:rPr sz="1500" b="0">
                <a:solidFill>
                  <a:srgbClr val="B8CCE0"/>
                </a:solidFill>
                <a:latin typeface="Microsoft YaHei"/>
              </a:rPr>
              <a:t>6/9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371600" y="1371600"/>
          <a:ext cx="9418320" cy="3017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09160"/>
                <a:gridCol w="4709160"/>
              </a:tblGrid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500" b="1">
                          <a:solidFill>
                            <a:srgbClr val="FFFFFF"/>
                          </a:solidFill>
                          <a:latin typeface="Microsoft YaHei"/>
                        </a:rPr>
                        <a:t>算法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1">
                          <a:solidFill>
                            <a:srgbClr val="FFFFFF"/>
                          </a:solidFill>
                          <a:latin typeface="Microsoft YaHei"/>
                        </a:rPr>
                        <a:t>单次耗时</a:t>
                      </a:r>
                    </a:p>
                  </a:txBody>
                  <a:tcPr anchor="ctr" marL="91440" marR="91440"/>
                </a:tc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二分查找（bisect，C 实现）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1 296 ns</a:t>
                      </a:r>
                    </a:p>
                  </a:txBody>
                  <a:tcPr anchor="ctr" marL="91440" marR="91440"/>
                </a:tc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单层 RMI + 指数搜索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10 252 ns</a:t>
                      </a:r>
                    </a:p>
                  </a:txBody>
                  <a:tcPr anchor="ctr" marL="91440" marR="91440"/>
                </a:tc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两层 RMI（1000 模型）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6 443 ns</a:t>
                      </a:r>
                    </a:p>
                  </a:txBody>
                  <a:tcPr anchor="ctr" marL="91440" marR="91440"/>
                </a:tc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两层 RMI + 误差界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4 410 ns</a:t>
                      </a:r>
                    </a:p>
                  </a:txBody>
                  <a:tcPr anchor="ctr" marL="91440" marR="91440"/>
                </a:tc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线性查找（2 万规模）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1 715 μs</a:t>
                      </a:r>
                    </a:p>
                  </a:txBody>
                  <a:tcPr anchor="ctr" marL="91440" marR="91440"/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1371600" y="4681728"/>
            <a:ext cx="9418320" cy="566928"/>
          </a:xfrm>
          <a:prstGeom prst="rect">
            <a:avLst/>
          </a:prstGeom>
          <a:solidFill>
            <a:srgbClr val="EEF3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554480" y="4736592"/>
            <a:ext cx="9144000" cy="50292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l">
              <a:spcAft>
                <a:spcPts val="0"/>
              </a:spcAft>
            </a:pPr>
            <a:r>
              <a:rPr sz="1350" b="0">
                <a:solidFill>
                  <a:srgbClr val="1F4E79"/>
                </a:solidFill>
                <a:latin typeface="Microsoft YaHei"/>
              </a:rPr>
              <a:t>N = 200 000，随机 20 000 次查询。本实现为纯 Python，bisect 是 C 实现，因此 Python 环境下二分更快。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28016"/>
            <a:ext cx="969264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l">
              <a:spcAft>
                <a:spcPts val="0"/>
              </a:spcAft>
            </a:pPr>
            <a:r>
              <a:rPr sz="2500" b="1">
                <a:solidFill>
                  <a:srgbClr val="FFFFFF"/>
                </a:solidFill>
                <a:latin typeface="Microsoft YaHei"/>
              </a:rPr>
              <a:t>为什么实测跑不过 bisect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07040" y="128016"/>
            <a:ext cx="109728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r">
              <a:spcAft>
                <a:spcPts val="0"/>
              </a:spcAft>
            </a:pPr>
            <a:r>
              <a:rPr sz="1500" b="0">
                <a:solidFill>
                  <a:srgbClr val="B8CCE0"/>
                </a:solidFill>
                <a:latin typeface="Microsoft YaHei"/>
              </a:rPr>
              <a:t>7/9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234440"/>
            <a:ext cx="5029200" cy="4846320"/>
          </a:xfrm>
          <a:prstGeom prst="rect">
            <a:avLst/>
          </a:prstGeom>
          <a:noFill/>
        </p:spPr>
        <p:txBody>
          <a:bodyPr wrap="square" anchor="t" lIns="73152" rIns="73152" tIns="36576" bIns="36576">
            <a:spAutoFit/>
          </a:bodyPr>
          <a:lstStyle/>
          <a:p>
            <a:pPr algn="l">
              <a:spcAft>
                <a:spcPts val="1000"/>
              </a:spcAft>
            </a:pPr>
            <a:r>
              <a:rPr sz="1900" b="1">
                <a:solidFill>
                  <a:srgbClr val="C00000"/>
                </a:solidFill>
                <a:latin typeface="Microsoft YaHei"/>
              </a:rPr>
              <a:t>本实现是纯 Python，bisect 是 C 实现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解释器开销主导，掩盖了算法层面的差异</a:t>
            </a:r>
          </a:p>
          <a:p>
            <a:pPr algn="l">
              <a:spcAft>
                <a:spcPts val="1000"/>
              </a:spcAft>
            </a:pPr>
            <a:r>
              <a:rPr sz="1900" b="1">
                <a:solidFill>
                  <a:srgbClr val="1F4E79"/>
                </a:solidFill>
                <a:latin typeface="Microsoft YaHei"/>
              </a:rPr>
              <a:t>RMI 的价值体现在：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预测精度（误差随模型数单调下降，这是确定性的）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缓存友好性：预测位置集中，cache 命中率高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2E7D52"/>
                </a:solidFill>
                <a:latin typeface="Microsoft YaHei"/>
              </a:rPr>
              <a:t>论文中「3× 以上加速」来自优化过的 C++ 实现</a:t>
            </a:r>
          </a:p>
          <a:p>
            <a:pPr algn="l">
              <a:spcAft>
                <a:spcPts val="1000"/>
              </a:spcAft>
            </a:pPr>
            <a:r>
              <a:rPr sz="1900" b="1">
                <a:solidFill>
                  <a:srgbClr val="C00000"/>
                </a:solidFill>
                <a:latin typeface="Microsoft YaHei"/>
              </a:rPr>
              <a:t>把语言实现的差距当成算法差距，是教学中最容易犯的错误</a:t>
            </a:r>
          </a:p>
        </p:txBody>
      </p:sp>
      <p:pic>
        <p:nvPicPr>
          <p:cNvPr id="6" name="Picture 5" descr="fig_rmi_bench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6440" y="1325880"/>
            <a:ext cx="5943600" cy="3027872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28016"/>
            <a:ext cx="969264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l">
              <a:spcAft>
                <a:spcPts val="0"/>
              </a:spcAft>
            </a:pPr>
            <a:r>
              <a:rPr sz="2500" b="1">
                <a:solidFill>
                  <a:srgbClr val="FFFFFF"/>
                </a:solidFill>
                <a:latin typeface="Microsoft YaHei"/>
              </a:rPr>
              <a:t>局限与后续工作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07040" y="128016"/>
            <a:ext cx="109728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r">
              <a:spcAft>
                <a:spcPts val="0"/>
              </a:spcAft>
            </a:pPr>
            <a:r>
              <a:rPr sz="1500" b="0">
                <a:solidFill>
                  <a:srgbClr val="B8CCE0"/>
                </a:solidFill>
                <a:latin typeface="Microsoft YaHei"/>
              </a:rPr>
              <a:t>8/9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234440"/>
            <a:ext cx="10881360" cy="4846320"/>
          </a:xfrm>
          <a:prstGeom prst="rect">
            <a:avLst/>
          </a:prstGeom>
          <a:noFill/>
        </p:spPr>
        <p:txBody>
          <a:bodyPr wrap="square" anchor="t" lIns="73152" rIns="73152" tIns="36576" bIns="36576">
            <a:spAutoFit/>
          </a:bodyPr>
          <a:lstStyle/>
          <a:p>
            <a:pPr algn="l">
              <a:spcAft>
                <a:spcPts val="1000"/>
              </a:spcAft>
            </a:pPr>
            <a:r>
              <a:rPr sz="1900" b="1">
                <a:solidFill>
                  <a:srgbClr val="1F4E79"/>
                </a:solidFill>
                <a:latin typeface="Microsoft YaHei"/>
              </a:rPr>
              <a:t>假设数据基本只读且已排序，分布能被模型捕捉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插入 / 删除会改变键的秩，可能触发数据搬移、分裂或重训练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分布漂移或难以拟合的数据会放大误差，进而放大局部搜索范围</a:t>
            </a:r>
          </a:p>
          <a:p>
            <a:pPr algn="l">
              <a:spcAft>
                <a:spcPts val="1000"/>
              </a:spcAft>
            </a:pPr>
            <a:r>
              <a:rPr sz="1900" b="1">
                <a:solidFill>
                  <a:srgbClr val="1F4E79"/>
                </a:solidFill>
                <a:latin typeface="Microsoft YaHei"/>
              </a:rPr>
              <a:t>后续工作正是针对这些：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PGM-index（arXiv:1910.06169）：给出误差界与动态版本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ALEX（arXiv:1905.08898）：带空隙的数据节点支持插入更新</a:t>
            </a:r>
          </a:p>
          <a:p>
            <a:pPr algn="l">
              <a:spcAft>
                <a:spcPts val="1000"/>
              </a:spcAft>
            </a:pPr>
            <a:r>
              <a:rPr sz="1900" b="1">
                <a:solidFill>
                  <a:srgbClr val="C00000"/>
                </a:solidFill>
                <a:latin typeface="Microsoft YaHei"/>
              </a:rPr>
              <a:t>误差界可以保证正确性，但不能自动保证性能优于 B+ 树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28016"/>
            <a:ext cx="969264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l">
              <a:spcAft>
                <a:spcPts val="0"/>
              </a:spcAft>
            </a:pPr>
            <a:r>
              <a:rPr sz="2500" b="1">
                <a:solidFill>
                  <a:srgbClr val="FFFFFF"/>
                </a:solidFill>
                <a:latin typeface="Microsoft YaHei"/>
              </a:rPr>
              <a:t>实验 07 小结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07040" y="128016"/>
            <a:ext cx="109728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r">
              <a:spcAft>
                <a:spcPts val="0"/>
              </a:spcAft>
            </a:pPr>
            <a:r>
              <a:rPr sz="1500" b="0">
                <a:solidFill>
                  <a:srgbClr val="B8CCE0"/>
                </a:solidFill>
                <a:latin typeface="Microsoft YaHei"/>
              </a:rPr>
              <a:t>9/9</a:t>
            </a:r>
          </a:p>
        </p:txBody>
      </p:sp>
      <p:sp>
        <p:nvSpPr>
          <p:cNvPr id="5" name="Rectangle 4"/>
          <p:cNvSpPr/>
          <p:nvPr/>
        </p:nvSpPr>
        <p:spPr>
          <a:xfrm>
            <a:off x="822960" y="1371600"/>
            <a:ext cx="10515600" cy="4206240"/>
          </a:xfrm>
          <a:prstGeom prst="rect">
            <a:avLst/>
          </a:prstGeom>
          <a:solidFill>
            <a:srgbClr val="EEF3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88720" y="1645920"/>
            <a:ext cx="9875520" cy="3657600"/>
          </a:xfrm>
          <a:prstGeom prst="rect">
            <a:avLst/>
          </a:prstGeom>
          <a:noFill/>
        </p:spPr>
        <p:txBody>
          <a:bodyPr wrap="square" anchor="t" lIns="73152" rIns="73152" tIns="36576" bIns="36576">
            <a:spAutoFit/>
          </a:bodyPr>
          <a:lstStyle/>
          <a:p>
            <a:pPr algn="l">
              <a:spcAft>
                <a:spcPts val="1600"/>
              </a:spcAft>
            </a:pPr>
            <a:r>
              <a:rPr sz="1700" b="0">
                <a:solidFill>
                  <a:srgbClr val="1F4E79"/>
                </a:solidFill>
                <a:latin typeface="Microsoft YaHei"/>
              </a:rPr>
              <a:t>□  RMI 的本质：用分层模型拟合「键 → 位置」这条 CDF 曲线</a:t>
            </a:r>
          </a:p>
          <a:p>
            <a:pPr algn="l">
              <a:spcAft>
                <a:spcPts val="1600"/>
              </a:spcAft>
            </a:pPr>
            <a:r>
              <a:rPr sz="1700" b="0">
                <a:solidFill>
                  <a:srgbClr val="1F4E79"/>
                </a:solidFill>
                <a:latin typeface="Microsoft YaHei"/>
              </a:rPr>
              <a:t>□  误差随末层模型数单调下降：33 313.5 → 36.3（1000 模型）→ 1.7（20000 模型）</a:t>
            </a:r>
          </a:p>
          <a:p>
            <a:pPr algn="l">
              <a:spcAft>
                <a:spcPts val="1600"/>
              </a:spcAft>
            </a:pPr>
            <a:r>
              <a:rPr sz="1700" b="0">
                <a:solidFill>
                  <a:srgbClr val="1F4E79"/>
                </a:solidFill>
                <a:latin typeface="Microsoft YaHei"/>
              </a:rPr>
              <a:t>□  带误差界后可把搜索限定在 [pred±err] 内二分</a:t>
            </a:r>
          </a:p>
          <a:p>
            <a:pPr algn="l">
              <a:spcAft>
                <a:spcPts val="1600"/>
              </a:spcAft>
            </a:pPr>
            <a:r>
              <a:rPr sz="1700" b="0">
                <a:solidFill>
                  <a:srgbClr val="1F4E79"/>
                </a:solidFill>
                <a:latin typeface="Microsoft YaHei"/>
              </a:rPr>
              <a:t>□  纯 Python 下跑不过 bisect 是语言实现差异，不是算法优劣 —— 必须分开看</a:t>
            </a:r>
          </a:p>
          <a:p>
            <a:pPr algn="l">
              <a:spcAft>
                <a:spcPts val="1600"/>
              </a:spcAft>
            </a:pPr>
            <a:r>
              <a:rPr sz="1700" b="0">
                <a:solidFill>
                  <a:srgbClr val="1F4E79"/>
                </a:solidFill>
                <a:latin typeface="Microsoft YaHei"/>
              </a:rPr>
              <a:t>□  思考：误差已经降到 1 以后，再增加模型数还有意义吗？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