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48640" y="1051560"/>
            <a:ext cx="1737360" cy="68580"/>
          </a:xfrm>
          <a:prstGeom prst="rect">
            <a:avLst/>
          </a:prstGeom>
          <a:solidFill>
            <a:srgbClr val="8EAA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371600"/>
            <a:ext cx="10515600" cy="914400"/>
          </a:xfrm>
          <a:prstGeom prst="rect">
            <a:avLst/>
          </a:prstGeom>
          <a:noFill/>
        </p:spPr>
        <p:txBody>
          <a:bodyPr wrap="square" anchor="t" lIns="73152" rIns="73152" tIns="36576" bIns="36576">
            <a:spAutoFit/>
          </a:bodyPr>
          <a:lstStyle/>
          <a:p>
            <a:pPr algn="l">
              <a:spcAft>
                <a:spcPts val="200"/>
              </a:spcAft>
            </a:pPr>
            <a:r>
              <a:rPr sz="2000" b="1">
                <a:solidFill>
                  <a:srgbClr val="8EAAC8"/>
                </a:solidFill>
                <a:latin typeface="Microsoft YaHei"/>
              </a:rPr>
              <a:t>实验 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828800"/>
            <a:ext cx="10972800" cy="1463040"/>
          </a:xfrm>
          <a:prstGeom prst="rect">
            <a:avLst/>
          </a:prstGeom>
          <a:noFill/>
        </p:spPr>
        <p:txBody>
          <a:bodyPr wrap="square" anchor="t" lIns="73152" rIns="73152" tIns="36576" bIns="36576">
            <a:spAutoFit/>
          </a:bodyPr>
          <a:lstStyle/>
          <a:p>
            <a:pPr algn="l">
              <a:spcAft>
                <a:spcPts val="800"/>
              </a:spcAft>
            </a:pPr>
            <a:r>
              <a:rPr sz="4000" b="1">
                <a:solidFill>
                  <a:srgbClr val="FFFFFF"/>
                </a:solidFill>
                <a:latin typeface="Microsoft YaHei"/>
              </a:rPr>
              <a:t>数据布局：行式 vs 列式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3200400"/>
            <a:ext cx="10972800" cy="1097280"/>
          </a:xfrm>
          <a:prstGeom prst="rect">
            <a:avLst/>
          </a:prstGeom>
          <a:noFill/>
        </p:spPr>
        <p:txBody>
          <a:bodyPr wrap="square" anchor="t" lIns="73152" rIns="73152" tIns="36576" bIns="36576">
            <a:spAutoFit/>
          </a:bodyPr>
          <a:lstStyle/>
          <a:p>
            <a:pPr algn="l">
              <a:spcAft>
                <a:spcPts val="400"/>
              </a:spcAft>
            </a:pPr>
            <a:r>
              <a:rPr sz="1900" b="0">
                <a:solidFill>
                  <a:srgbClr val="D6E2EE"/>
                </a:solidFill>
                <a:latin typeface="Microsoft YaHei"/>
              </a:rPr>
              <a:t>同样的表，换个摆法，查询代价差多少？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4480560"/>
            <a:ext cx="10972800" cy="1828800"/>
          </a:xfrm>
          <a:prstGeom prst="rect">
            <a:avLst/>
          </a:prstGeom>
          <a:noFill/>
        </p:spPr>
        <p:txBody>
          <a:bodyPr wrap="square" anchor="t" lIns="73152" rIns="73152" tIns="36576" bIns="36576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B8CCE0"/>
                </a:solidFill>
                <a:latin typeface="Microsoft YaHei"/>
              </a:rPr>
              <a:t>· 核心问题：布局决定了「一次查询最少要读多少字节」</a:t>
            </a:r>
          </a:p>
          <a:p>
            <a:pPr algn="l">
              <a:spcAft>
                <a:spcPts val="600"/>
              </a:spcAft>
            </a:pPr>
            <a:r>
              <a:rPr sz="1500" b="0">
                <a:solidFill>
                  <a:srgbClr val="B8CCE0"/>
                </a:solidFill>
                <a:latin typeface="Microsoft YaHei"/>
              </a:rPr>
              <a:t>· 两条度量线：I/O 请求次数 · 传输字节数</a:t>
            </a:r>
          </a:p>
          <a:p>
            <a:pPr algn="l">
              <a:spcAft>
                <a:spcPts val="600"/>
              </a:spcAft>
            </a:pPr>
            <a:r>
              <a:rPr sz="1500" b="0">
                <a:solidFill>
                  <a:srgbClr val="B8CCE0"/>
                </a:solidFill>
                <a:latin typeface="Microsoft YaHei"/>
              </a:rPr>
              <a:t>· 结论：点查比请求次数，聚合比字节数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28016"/>
            <a:ext cx="969264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l">
              <a:spcAft>
                <a:spcPts val="0"/>
              </a:spcAft>
            </a:pPr>
            <a:r>
              <a:rPr sz="2500" b="1">
                <a:solidFill>
                  <a:srgbClr val="FFFFFF"/>
                </a:solidFill>
                <a:latin typeface="Microsoft YaHei"/>
              </a:rPr>
              <a:t>为什么布局会影响性能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07040" y="128016"/>
            <a:ext cx="109728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r">
              <a:spcAft>
                <a:spcPts val="0"/>
              </a:spcAft>
            </a:pPr>
            <a:r>
              <a:rPr sz="1500" b="0">
                <a:solidFill>
                  <a:srgbClr val="B8CCE0"/>
                </a:solidFill>
                <a:latin typeface="Microsoft YaHei"/>
              </a:rPr>
              <a:t>2/8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234440"/>
            <a:ext cx="5029200" cy="4846320"/>
          </a:xfrm>
          <a:prstGeom prst="rect">
            <a:avLst/>
          </a:prstGeom>
          <a:noFill/>
        </p:spPr>
        <p:txBody>
          <a:bodyPr wrap="square" anchor="t" lIns="73152" rIns="73152" tIns="36576" bIns="36576">
            <a:spAutoFit/>
          </a:bodyPr>
          <a:lstStyle/>
          <a:p>
            <a:pPr algn="l">
              <a:spcAft>
                <a:spcPts val="1000"/>
              </a:spcAft>
            </a:pPr>
            <a:r>
              <a:rPr sz="1900" b="1">
                <a:solidFill>
                  <a:srgbClr val="1F4E79"/>
                </a:solidFill>
                <a:latin typeface="Microsoft YaHei"/>
              </a:rPr>
              <a:t>存储是按「块」搬运的，不是按字节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磁盘一次至少读一个块（64 KiB 量级），你只想读 1 列，也会把同一行的其它列一起搬进来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缓存行典型 64 字节：顺序访问几乎免费，随机跳转要重新搬一行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所以：访问模式 → 局部性 → 布局选择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C00000"/>
                </a:solidFill>
                <a:latin typeface="Microsoft YaHei"/>
              </a:rPr>
              <a:t>顺序扫描 1 GB 可能比随机读 10 MB 还快</a:t>
            </a:r>
          </a:p>
        </p:txBody>
      </p:sp>
      <p:pic>
        <p:nvPicPr>
          <p:cNvPr id="6" name="Picture 5" descr="fig_rowcol_layou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6440" y="1325880"/>
            <a:ext cx="5943600" cy="2492477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02920" y="5806440"/>
            <a:ext cx="11155680" cy="777240"/>
          </a:xfrm>
          <a:prstGeom prst="rect">
            <a:avLst/>
          </a:prstGeom>
          <a:solidFill>
            <a:srgbClr val="EEF3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85800" y="5897880"/>
            <a:ext cx="1088136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0">
                <a:solidFill>
                  <a:srgbClr val="1F4E79"/>
                </a:solidFill>
                <a:latin typeface="Microsoft YaHei"/>
              </a:rPr>
              <a:t>左：行式布局（整行连续）；右：列式布局（同列连续）。红 = 聚合查询真正需要的字节。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28016"/>
            <a:ext cx="969264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l">
              <a:spcAft>
                <a:spcPts val="0"/>
              </a:spcAft>
            </a:pPr>
            <a:r>
              <a:rPr sz="2500" b="1">
                <a:solidFill>
                  <a:srgbClr val="FFFFFF"/>
                </a:solidFill>
                <a:latin typeface="Microsoft YaHei"/>
              </a:rPr>
              <a:t>两种布局的定义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07040" y="128016"/>
            <a:ext cx="109728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r">
              <a:spcAft>
                <a:spcPts val="0"/>
              </a:spcAft>
            </a:pPr>
            <a:r>
              <a:rPr sz="1500" b="0">
                <a:solidFill>
                  <a:srgbClr val="B8CCE0"/>
                </a:solidFill>
                <a:latin typeface="Microsoft YaHei"/>
              </a:rPr>
              <a:t>3/8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234440"/>
            <a:ext cx="5029200" cy="4846320"/>
          </a:xfrm>
          <a:prstGeom prst="rect">
            <a:avLst/>
          </a:prstGeom>
          <a:noFill/>
        </p:spPr>
        <p:txBody>
          <a:bodyPr wrap="square" anchor="t" lIns="73152" rIns="73152" tIns="36576" bIns="36576">
            <a:spAutoFit/>
          </a:bodyPr>
          <a:lstStyle/>
          <a:p>
            <a:pPr algn="l">
              <a:spcAft>
                <a:spcPts val="1000"/>
              </a:spcAft>
            </a:pPr>
            <a:r>
              <a:rPr sz="1900" b="1">
                <a:solidFill>
                  <a:srgbClr val="1F4E79"/>
                </a:solidFill>
                <a:latin typeface="Microsoft YaHei"/>
              </a:rPr>
              <a:t>行式（row-major / NSM）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一条记录的所有字段连续存放，记录挨着记录</a:t>
            </a:r>
          </a:p>
          <a:p>
            <a:pPr algn="l">
              <a:spcAft>
                <a:spcPts val="1000"/>
              </a:spcAft>
            </a:pPr>
            <a:r>
              <a:rPr sz="1900" b="1">
                <a:solidFill>
                  <a:srgbClr val="1F4E79"/>
                </a:solidFill>
                <a:latin typeface="Microsoft YaHei"/>
              </a:rPr>
              <a:t>列式（column-major / DSM）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一列的所有值连续存放，列挨着列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折中方案 PAX：页内按列存，跨页仍是一行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2E7D52"/>
                </a:solidFill>
                <a:latin typeface="Microsoft YaHei"/>
              </a:rPr>
              <a:t>出处：Ailamaki et al., VLDB 2001</a:t>
            </a:r>
          </a:p>
        </p:txBody>
      </p:sp>
      <p:pic>
        <p:nvPicPr>
          <p:cNvPr id="6" name="Picture 5" descr="fig_rowcol_bench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6440" y="1325880"/>
            <a:ext cx="5943600" cy="19812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02920" y="5806440"/>
            <a:ext cx="11155680" cy="777240"/>
          </a:xfrm>
          <a:prstGeom prst="rect">
            <a:avLst/>
          </a:prstGeom>
          <a:solidFill>
            <a:srgbClr val="EEF3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85800" y="5897880"/>
            <a:ext cx="1088136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0">
                <a:solidFill>
                  <a:srgbClr val="1F4E79"/>
                </a:solidFill>
                <a:latin typeface="Microsoft YaHei"/>
              </a:rPr>
              <a:t>实测：20 万行，列式把单列聚合从 0.554 ms 降到 0.233 ms。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28016"/>
            <a:ext cx="969264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l">
              <a:spcAft>
                <a:spcPts val="0"/>
              </a:spcAft>
            </a:pPr>
            <a:r>
              <a:rPr sz="2500" b="1">
                <a:solidFill>
                  <a:srgbClr val="FFFFFF"/>
                </a:solidFill>
                <a:latin typeface="Microsoft YaHei"/>
              </a:rPr>
              <a:t>实测：两个指标要分开看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07040" y="128016"/>
            <a:ext cx="109728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r">
              <a:spcAft>
                <a:spcPts val="0"/>
              </a:spcAft>
            </a:pPr>
            <a:r>
              <a:rPr sz="1500" b="0">
                <a:solidFill>
                  <a:srgbClr val="B8CCE0"/>
                </a:solidFill>
                <a:latin typeface="Microsoft YaHei"/>
              </a:rPr>
              <a:t>4/8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371600" y="1371600"/>
          <a:ext cx="9418320" cy="2514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54580"/>
                <a:gridCol w="2354580"/>
                <a:gridCol w="2354580"/>
                <a:gridCol w="2354580"/>
              </a:tblGrid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500" b="1">
                          <a:solidFill>
                            <a:srgbClr val="FFFFFF"/>
                          </a:solidFill>
                          <a:latin typeface="Microsoft YaHei"/>
                        </a:rPr>
                        <a:t>查询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1">
                          <a:solidFill>
                            <a:srgbClr val="FFFFFF"/>
                          </a:solidFill>
                          <a:latin typeface="Microsoft YaHei"/>
                        </a:rPr>
                        <a:t>行式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1">
                          <a:solidFill>
                            <a:srgbClr val="FFFFFF"/>
                          </a:solidFill>
                          <a:latin typeface="Microsoft YaHei"/>
                        </a:rPr>
                        <a:t>列式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1">
                          <a:solidFill>
                            <a:srgbClr val="FFFFFF"/>
                          </a:solidFill>
                          <a:latin typeface="Microsoft YaHei"/>
                        </a:rPr>
                        <a:t>谁赢</a:t>
                      </a:r>
                    </a:p>
                  </a:txBody>
                  <a:tcPr anchor="ctr" marL="91440" marR="91440"/>
                </a:tc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点查 314 行·投影 2 列 —— I/O 请求次数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1 次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2 次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行式</a:t>
                      </a:r>
                    </a:p>
                  </a:txBody>
                  <a:tcPr anchor="ctr" marL="91440" marR="91440"/>
                </a:tc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点查 314 行·投影 2 列 —— 传输字节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7.5 KiB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5.0 KiB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列式</a:t>
                      </a:r>
                    </a:p>
                  </a:txBody>
                  <a:tcPr anchor="ctr" marL="91440" marR="91440"/>
                </a:tc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全表聚合单列 —— I/O 请求次数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74 次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25 次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列式</a:t>
                      </a:r>
                    </a:p>
                  </a:txBody>
                  <a:tcPr anchor="ctr" marL="91440" marR="91440"/>
                </a:tc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全表聚合单列 —— 传输字节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4.8 MB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1.6 MB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列式</a:t>
                      </a:r>
                    </a:p>
                  </a:txBody>
                  <a:tcPr anchor="ctr" marL="91440" marR="91440"/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1371600" y="4178808"/>
            <a:ext cx="9418320" cy="566928"/>
          </a:xfrm>
          <a:prstGeom prst="rect">
            <a:avLst/>
          </a:prstGeom>
          <a:solidFill>
            <a:srgbClr val="EEF3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554480" y="4233672"/>
            <a:ext cx="9144000" cy="50292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l">
              <a:spcAft>
                <a:spcPts val="0"/>
              </a:spcAft>
            </a:pPr>
            <a:r>
              <a:rPr sz="1350" b="0">
                <a:solidFill>
                  <a:srgbClr val="1F4E79"/>
                </a:solidFill>
                <a:latin typeface="Microsoft YaHei"/>
              </a:rPr>
              <a:t>模型：20 万行、3 列、定长 8 字节字段、块 64 KiB。行式胜在「一次请求拿全行」，列式胜在「只读需要的列」。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28016"/>
            <a:ext cx="969264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l">
              <a:spcAft>
                <a:spcPts val="0"/>
              </a:spcAft>
            </a:pPr>
            <a:r>
              <a:rPr sz="2500" b="1">
                <a:solidFill>
                  <a:srgbClr val="FFFFFF"/>
                </a:solidFill>
                <a:latin typeface="Microsoft YaHei"/>
              </a:rPr>
              <a:t>进程内实测：为什么点查差距不明显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07040" y="128016"/>
            <a:ext cx="109728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r">
              <a:spcAft>
                <a:spcPts val="0"/>
              </a:spcAft>
            </a:pPr>
            <a:r>
              <a:rPr sz="1500" b="0">
                <a:solidFill>
                  <a:srgbClr val="B8CCE0"/>
                </a:solidFill>
                <a:latin typeface="Microsoft YaHei"/>
              </a:rPr>
              <a:t>5/8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234440"/>
            <a:ext cx="5029200" cy="4846320"/>
          </a:xfrm>
          <a:prstGeom prst="rect">
            <a:avLst/>
          </a:prstGeom>
          <a:noFill/>
        </p:spPr>
        <p:txBody>
          <a:bodyPr wrap="square" anchor="t" lIns="73152" rIns="73152" tIns="36576" bIns="36576">
            <a:spAutoFit/>
          </a:bodyPr>
          <a:lstStyle/>
          <a:p>
            <a:pPr algn="l">
              <a:spcAft>
                <a:spcPts val="1000"/>
              </a:spcAft>
            </a:pPr>
            <a:r>
              <a:rPr sz="1900" b="1">
                <a:solidFill>
                  <a:srgbClr val="1F4E79"/>
                </a:solidFill>
                <a:latin typeface="Microsoft YaHei"/>
              </a:rPr>
              <a:t>多列点查：行式 0.0103 ms，列式 0.0098 ms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C00000"/>
                </a:solidFill>
                <a:latin typeface="Microsoft YaHei"/>
              </a:rPr>
              <a:t>单列聚合：行式 0.554 ms，列式 0.2325 ms（约 2.4×）</a:t>
            </a:r>
          </a:p>
          <a:p>
            <a:pPr algn="l">
              <a:spcAft>
                <a:spcPts val="1000"/>
              </a:spcAft>
            </a:pPr>
            <a:r>
              <a:rPr sz="1900" b="1">
                <a:solidFill>
                  <a:srgbClr val="1F4E79"/>
                </a:solidFill>
                <a:latin typeface="Microsoft YaHei"/>
              </a:rPr>
              <a:t>原因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NumPy 切片在内存里都是连续视图，进程内几乎没有差别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C00000"/>
                </a:solidFill>
                <a:latin typeface="Microsoft YaHei"/>
              </a:rPr>
              <a:t>真实差距体现在磁盘 I/O 与缓存命中上 —— 这一项恰恰是内存模拟无法复现的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2E7D52"/>
                </a:solidFill>
                <a:latin typeface="Microsoft YaHei"/>
              </a:rPr>
              <a:t>教学要点：不要把「内存里的实验结果」直接当成「数据库的结论」</a:t>
            </a:r>
          </a:p>
        </p:txBody>
      </p:sp>
      <p:pic>
        <p:nvPicPr>
          <p:cNvPr id="6" name="Picture 5" descr="fig_rowcol_bench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6440" y="1325880"/>
            <a:ext cx="5943600" cy="19812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02920" y="5806440"/>
            <a:ext cx="11155680" cy="777240"/>
          </a:xfrm>
          <a:prstGeom prst="rect">
            <a:avLst/>
          </a:prstGeom>
          <a:solidFill>
            <a:srgbClr val="EEF3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85800" y="5897880"/>
            <a:ext cx="1088136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0">
                <a:solidFill>
                  <a:srgbClr val="1F4E79"/>
                </a:solidFill>
                <a:latin typeface="Microsoft YaHei"/>
              </a:rPr>
              <a:t>20 万行，7 次取中位数。左：I/O 请求次数；中：传输字节；右：进程内耗时。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28016"/>
            <a:ext cx="969264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l">
              <a:spcAft>
                <a:spcPts val="0"/>
              </a:spcAft>
            </a:pPr>
            <a:r>
              <a:rPr sz="2500" b="1">
                <a:solidFill>
                  <a:srgbClr val="FFFFFF"/>
                </a:solidFill>
                <a:latin typeface="Microsoft YaHei"/>
              </a:rPr>
              <a:t>列式的两个额外红利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07040" y="128016"/>
            <a:ext cx="109728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r">
              <a:spcAft>
                <a:spcPts val="0"/>
              </a:spcAft>
            </a:pPr>
            <a:r>
              <a:rPr sz="1500" b="0">
                <a:solidFill>
                  <a:srgbClr val="B8CCE0"/>
                </a:solidFill>
                <a:latin typeface="Microsoft YaHei"/>
              </a:rPr>
              <a:t>6/8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234440"/>
            <a:ext cx="10881360" cy="4846320"/>
          </a:xfrm>
          <a:prstGeom prst="rect">
            <a:avLst/>
          </a:prstGeom>
          <a:noFill/>
        </p:spPr>
        <p:txBody>
          <a:bodyPr wrap="square" anchor="t" lIns="73152" rIns="73152" tIns="36576" bIns="36576">
            <a:spAutoFit/>
          </a:bodyPr>
          <a:lstStyle/>
          <a:p>
            <a:pPr algn="l">
              <a:spcAft>
                <a:spcPts val="1000"/>
              </a:spcAft>
            </a:pPr>
            <a:r>
              <a:rPr sz="1900" b="1">
                <a:solidFill>
                  <a:srgbClr val="1F4E79"/>
                </a:solidFill>
                <a:latin typeface="Microsoft YaHei"/>
              </a:rPr>
              <a:t>压缩率高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同列数据类型一致、取值相似，字典编码 / RLE / Delta 编码都很有效</a:t>
            </a:r>
          </a:p>
          <a:p>
            <a:pPr algn="l">
              <a:spcAft>
                <a:spcPts val="1000"/>
              </a:spcAft>
            </a:pPr>
            <a:r>
              <a:rPr sz="1900" b="1">
                <a:solidFill>
                  <a:srgbClr val="1F4E79"/>
                </a:solidFill>
                <a:latin typeface="Microsoft YaHei"/>
              </a:rPr>
              <a:t>可向量化（SIMD）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值在内存中连续排列，可以一次对一整块做运算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MonetDB/X100（CIDR 2005）指出：逐元组的迭代器模型解释开销高，且隐藏了 CPU 并行性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2E7D52"/>
                </a:solidFill>
                <a:latin typeface="Microsoft YaHei"/>
              </a:rPr>
              <a:t>这是现代 OLAP 引擎（ClickHouse、DuckDB 等）的共同基础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28016"/>
            <a:ext cx="969264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l">
              <a:spcAft>
                <a:spcPts val="0"/>
              </a:spcAft>
            </a:pPr>
            <a:r>
              <a:rPr sz="2500" b="1">
                <a:solidFill>
                  <a:srgbClr val="FFFFFF"/>
                </a:solidFill>
                <a:latin typeface="Microsoft YaHei"/>
              </a:rPr>
              <a:t>常见误区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07040" y="128016"/>
            <a:ext cx="109728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r">
              <a:spcAft>
                <a:spcPts val="0"/>
              </a:spcAft>
            </a:pPr>
            <a:r>
              <a:rPr sz="1500" b="0">
                <a:solidFill>
                  <a:srgbClr val="B8CCE0"/>
                </a:solidFill>
                <a:latin typeface="Microsoft YaHei"/>
              </a:rPr>
              <a:t>7/8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371600" y="1371600"/>
          <a:ext cx="9418320" cy="201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39440"/>
                <a:gridCol w="3139440"/>
                <a:gridCol w="3139440"/>
              </a:tblGrid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500" b="1">
                          <a:solidFill>
                            <a:srgbClr val="FFFFFF"/>
                          </a:solidFill>
                          <a:latin typeface="Microsoft YaHei"/>
                        </a:rPr>
                        <a:t>说法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1">
                          <a:solidFill>
                            <a:srgbClr val="FFFFFF"/>
                          </a:solidFill>
                          <a:latin typeface="Microsoft YaHei"/>
                        </a:rPr>
                        <a:t>对不对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1">
                          <a:solidFill>
                            <a:srgbClr val="FFFFFF"/>
                          </a:solidFill>
                          <a:latin typeface="Microsoft YaHei"/>
                        </a:rPr>
                        <a:t>理由</a:t>
                      </a:r>
                    </a:p>
                  </a:txBody>
                  <a:tcPr anchor="ctr" marL="91440" marR="91440"/>
                </a:tc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列存一定更快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错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按主键取整行的点查，列式要多次 I/O 再拼装，反而更慢</a:t>
                      </a:r>
                    </a:p>
                  </a:txBody>
                  <a:tcPr anchor="ctr" marL="91440" marR="91440"/>
                </a:tc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行存过时了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错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事务型负载的核心是「一次拿一整行」，正是行式的强项</a:t>
                      </a:r>
                    </a:p>
                  </a:txBody>
                  <a:tcPr anchor="ctr" marL="91440" marR="91440"/>
                </a:tc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数据量大所以慢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不准确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先看访问模式（顺序/随机），再看数据量</a:t>
                      </a:r>
                    </a:p>
                  </a:txBody>
                  <a:tcPr anchor="ctr" marL="91440" marR="91440"/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28016"/>
            <a:ext cx="969264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l">
              <a:spcAft>
                <a:spcPts val="0"/>
              </a:spcAft>
            </a:pPr>
            <a:r>
              <a:rPr sz="2500" b="1">
                <a:solidFill>
                  <a:srgbClr val="FFFFFF"/>
                </a:solidFill>
                <a:latin typeface="Microsoft YaHei"/>
              </a:rPr>
              <a:t>实验 01 小结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07040" y="128016"/>
            <a:ext cx="109728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r">
              <a:spcAft>
                <a:spcPts val="0"/>
              </a:spcAft>
            </a:pPr>
            <a:r>
              <a:rPr sz="1500" b="0">
                <a:solidFill>
                  <a:srgbClr val="B8CCE0"/>
                </a:solidFill>
                <a:latin typeface="Microsoft YaHei"/>
              </a:rPr>
              <a:t>8/8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1371600"/>
            <a:ext cx="10515600" cy="4206240"/>
          </a:xfrm>
          <a:prstGeom prst="rect">
            <a:avLst/>
          </a:prstGeom>
          <a:solidFill>
            <a:srgbClr val="EEF3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88720" y="1645920"/>
            <a:ext cx="9875520" cy="3657600"/>
          </a:xfrm>
          <a:prstGeom prst="rect">
            <a:avLst/>
          </a:prstGeom>
          <a:noFill/>
        </p:spPr>
        <p:txBody>
          <a:bodyPr wrap="square" anchor="t" lIns="73152" rIns="73152" tIns="36576" bIns="36576">
            <a:spAutoFit/>
          </a:bodyPr>
          <a:lstStyle/>
          <a:p>
            <a:pPr algn="l">
              <a:spcAft>
                <a:spcPts val="1600"/>
              </a:spcAft>
            </a:pPr>
            <a:r>
              <a:rPr sz="1700" b="0">
                <a:solidFill>
                  <a:srgbClr val="1F4E79"/>
                </a:solidFill>
                <a:latin typeface="Microsoft YaHei"/>
              </a:rPr>
              <a:t>□  布局决定「一次查询最少要读多少字节」，是分析型性能最大的杠杆之一</a:t>
            </a:r>
          </a:p>
          <a:p>
            <a:pPr algn="l">
              <a:spcAft>
                <a:spcPts val="1600"/>
              </a:spcAft>
            </a:pPr>
            <a:r>
              <a:rPr sz="1700" b="0">
                <a:solidFill>
                  <a:srgbClr val="1F4E79"/>
                </a:solidFill>
                <a:latin typeface="Microsoft YaHei"/>
              </a:rPr>
              <a:t>□  点查比 I/O 请求次数（行式一次拿全行），聚合比传输字节数（列式只读需要的列）</a:t>
            </a:r>
          </a:p>
          <a:p>
            <a:pPr algn="l">
              <a:spcAft>
                <a:spcPts val="1600"/>
              </a:spcAft>
            </a:pPr>
            <a:r>
              <a:rPr sz="1700" b="0">
                <a:solidFill>
                  <a:srgbClr val="1F4E79"/>
                </a:solidFill>
                <a:latin typeface="Microsoft YaHei"/>
              </a:rPr>
              <a:t>□  实测：列式把单列聚合从 0.554 ms 降到 0.233 ms；点查两者几乎持平</a:t>
            </a:r>
          </a:p>
          <a:p>
            <a:pPr algn="l">
              <a:spcAft>
                <a:spcPts val="1600"/>
              </a:spcAft>
            </a:pPr>
            <a:r>
              <a:rPr sz="1700" b="0">
                <a:solidFill>
                  <a:srgbClr val="1F4E79"/>
                </a:solidFill>
                <a:latin typeface="Microsoft YaHei"/>
              </a:rPr>
              <a:t>□  内存模拟无法复现磁盘 I/O 的差距 —— 结论要标明适用条件</a:t>
            </a:r>
          </a:p>
          <a:p>
            <a:pPr algn="l">
              <a:spcAft>
                <a:spcPts val="1600"/>
              </a:spcAft>
            </a:pPr>
            <a:r>
              <a:rPr sz="1700" b="0">
                <a:solidFill>
                  <a:srgbClr val="1F4E79"/>
                </a:solidFill>
                <a:latin typeface="Microsoft YaHei"/>
              </a:rPr>
              <a:t>□  思考：一张 10 列的宽表，90% 的查询只统计其中 2 列，选哪种布局？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